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63" r:id="rId4"/>
    <p:sldId id="261" r:id="rId5"/>
    <p:sldId id="258" r:id="rId6"/>
    <p:sldId id="257" r:id="rId7"/>
    <p:sldId id="259" r:id="rId8"/>
    <p:sldId id="262" r:id="rId9"/>
    <p:sldId id="266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2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D837-3BB0-49A9-8B73-F6D4E3D945B8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C2F0-1FBF-4F0B-8BBD-93B319DA7078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D837-3BB0-49A9-8B73-F6D4E3D945B8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C2F0-1FBF-4F0B-8BBD-93B319DA7078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D837-3BB0-49A9-8B73-F6D4E3D945B8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C2F0-1FBF-4F0B-8BBD-93B319DA7078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D837-3BB0-49A9-8B73-F6D4E3D945B8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C2F0-1FBF-4F0B-8BBD-93B319DA7078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D837-3BB0-49A9-8B73-F6D4E3D945B8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C2F0-1FBF-4F0B-8BBD-93B319DA7078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D837-3BB0-49A9-8B73-F6D4E3D945B8}" type="datetimeFigureOut">
              <a:rPr lang="fr-FR" smtClean="0"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C2F0-1FBF-4F0B-8BBD-93B319DA7078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D837-3BB0-49A9-8B73-F6D4E3D945B8}" type="datetimeFigureOut">
              <a:rPr lang="fr-FR" smtClean="0"/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C2F0-1FBF-4F0B-8BBD-93B319DA7078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D837-3BB0-49A9-8B73-F6D4E3D945B8}" type="datetimeFigureOut">
              <a:rPr lang="fr-FR" smtClean="0"/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C2F0-1FBF-4F0B-8BBD-93B319DA7078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D837-3BB0-49A9-8B73-F6D4E3D945B8}" type="datetimeFigureOut">
              <a:rPr lang="fr-FR" smtClean="0"/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C2F0-1FBF-4F0B-8BBD-93B319DA7078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D837-3BB0-49A9-8B73-F6D4E3D945B8}" type="datetimeFigureOut">
              <a:rPr lang="fr-FR" smtClean="0"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C2F0-1FBF-4F0B-8BBD-93B319DA7078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D837-3BB0-49A9-8B73-F6D4E3D945B8}" type="datetimeFigureOut">
              <a:rPr lang="fr-FR" smtClean="0"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C2F0-1FBF-4F0B-8BBD-93B319DA7078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AD837-3BB0-49A9-8B73-F6D4E3D945B8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DC2F0-1FBF-4F0B-8BBD-93B319DA7078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770" y="308610"/>
            <a:ext cx="11153775" cy="1997710"/>
          </a:xfrm>
        </p:spPr>
        <p:txBody>
          <a:bodyPr/>
          <a:lstStyle/>
          <a:p>
            <a:r>
              <a:rPr lang="fr-FR" b="1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LES ARTS PLASTIQUES AU CORBUSIER</a:t>
            </a:r>
            <a:endParaRPr lang="fr-FR" b="1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000" y="2518410"/>
            <a:ext cx="8489950" cy="39649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3672840"/>
            <a:ext cx="10597515" cy="2794000"/>
          </a:xfrm>
        </p:spPr>
        <p:txBody>
          <a:bodyPr>
            <a:normAutofit/>
          </a:bodyPr>
          <a:p>
            <a:r>
              <a:rPr lang="en-US"/>
              <a:t>- PRATIQUE SINGULIERE,</a:t>
            </a:r>
            <a:br>
              <a:rPr lang="en-US"/>
            </a:br>
            <a:r>
              <a:rPr lang="en-US"/>
              <a:t> - RECHERCHES et EXPERIMENTATIONS</a:t>
            </a:r>
            <a:br>
              <a:rPr lang="en-US"/>
            </a:br>
            <a:r>
              <a:rPr lang="en-US"/>
              <a:t>- PLAISIR</a:t>
            </a:r>
            <a:br>
              <a:rPr lang="en-US"/>
            </a:br>
            <a:r>
              <a:rPr lang="en-US"/>
              <a:t>- TRAVAIL</a:t>
            </a:r>
            <a:endParaRPr lang="en-US"/>
          </a:p>
        </p:txBody>
      </p:sp>
      <p:pic>
        <p:nvPicPr>
          <p:cNvPr id="5" name="Content Placeholder 4" descr="1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38200" y="1495425"/>
            <a:ext cx="10589895" cy="2176780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/>
        </p:nvSpPr>
        <p:spPr>
          <a:xfrm>
            <a:off x="6168390" y="1822450"/>
            <a:ext cx="5260340" cy="3933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fr-FR" altLang="en-US" sz="180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755650" y="312420"/>
            <a:ext cx="10772140" cy="1348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en-US" b="1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LES ARTS PLASTIQUES, c’est QUOI?</a:t>
            </a:r>
            <a:endParaRPr lang="fr-FR" altLang="en-US" b="1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66750" y="1266825"/>
            <a:ext cx="6807200" cy="4351655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en-US" sz="36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seconde :</a:t>
            </a:r>
            <a:endParaRPr lang="en-US" sz="360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FF0000"/>
                </a:solidFill>
              </a:rPr>
              <a:t>l’enseignement optionnel Arts plastiques</a:t>
            </a:r>
            <a:endParaRPr lang="en-US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/>
              <a:t>(3 h par semaine)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/>
        </p:nvSpPr>
        <p:spPr>
          <a:xfrm>
            <a:off x="666115" y="2923540"/>
            <a:ext cx="10859135" cy="34944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en première et terminale :</a:t>
            </a:r>
            <a:endParaRPr lang="en-US" sz="4000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</a:endParaRPr>
          </a:p>
          <a:p>
            <a:r>
              <a:rPr lang="en-US" b="1">
                <a:solidFill>
                  <a:srgbClr val="FF0000"/>
                </a:solidFill>
              </a:rPr>
              <a:t>l’enseignement de spécialité Arts plastiques</a:t>
            </a:r>
            <a:endParaRPr lang="en-US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/>
              <a:t>(4 h par semaine en première, combiné à deux autres enseignements de spécialité,</a:t>
            </a:r>
            <a:endParaRPr lang="en-US"/>
          </a:p>
          <a:p>
            <a:pPr marL="0" indent="0">
              <a:buNone/>
            </a:pPr>
            <a:r>
              <a:rPr lang="en-US"/>
              <a:t>6 h par semaine en terminale, combiné à un autre enseignement de spécialité)</a:t>
            </a:r>
            <a:endParaRPr lang="en-US"/>
          </a:p>
          <a:p>
            <a:pPr marL="0" indent="0">
              <a:buNone/>
            </a:pPr>
            <a:r>
              <a:rPr lang="en-US"/>
              <a:t>et/ou :</a:t>
            </a:r>
            <a:endParaRPr lang="en-US"/>
          </a:p>
          <a:p>
            <a:r>
              <a:rPr lang="en-US" b="1">
                <a:solidFill>
                  <a:srgbClr val="FF0000"/>
                </a:solidFill>
              </a:rPr>
              <a:t>l’enseignement optionnel Arts plastiques</a:t>
            </a:r>
            <a:endParaRPr lang="en-US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/>
              <a:t>(3 h par semaine)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/>
        </p:nvSpPr>
        <p:spPr>
          <a:xfrm>
            <a:off x="666750" y="288925"/>
            <a:ext cx="10859135" cy="977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800" b="1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LES ARTS PLASTIQUES AU LYCEE</a:t>
            </a:r>
            <a:endParaRPr lang="fr-FR" sz="4800" b="1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" name="Content Placeholder 10" descr="17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003540" y="1470025"/>
            <a:ext cx="3121025" cy="20815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261995"/>
            <a:ext cx="10904855" cy="3172460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fr-FR" altLang="en-US"/>
              <a:t>L</a:t>
            </a:r>
            <a:r>
              <a:rPr lang="en-US"/>
              <a:t>’enseignement des arts plastiques</a:t>
            </a:r>
            <a:r>
              <a:rPr lang="fr-FR" altLang="en-US"/>
              <a:t>:</a:t>
            </a:r>
            <a:endParaRPr lang="fr-FR" altLang="en-US"/>
          </a:p>
          <a:p>
            <a:pPr marL="0" indent="0">
              <a:buNone/>
            </a:pPr>
            <a:r>
              <a:rPr lang="fr-FR" altLang="en-US"/>
              <a:t>- </a:t>
            </a:r>
            <a:r>
              <a:rPr lang="en-US" b="1"/>
              <a:t>encourage et valorise les capacités d’expression</a:t>
            </a:r>
            <a:r>
              <a:rPr lang="en-US"/>
              <a:t> de chaque élève</a:t>
            </a:r>
            <a:endParaRPr lang="en-US"/>
          </a:p>
          <a:p>
            <a:pPr marL="0" indent="0">
              <a:buNone/>
            </a:pPr>
            <a:r>
              <a:rPr lang="fr-FR" altLang="en-US"/>
              <a:t>- </a:t>
            </a:r>
            <a:r>
              <a:rPr lang="fr-FR" altLang="en-US" b="1"/>
              <a:t>permet </a:t>
            </a:r>
            <a:r>
              <a:rPr lang="en-US" b="1"/>
              <a:t> d’explor</a:t>
            </a:r>
            <a:r>
              <a:rPr lang="fr-FR" altLang="en-US" b="1"/>
              <a:t>er</a:t>
            </a:r>
            <a:r>
              <a:rPr lang="en-US" b="1"/>
              <a:t> et d’expériment</a:t>
            </a:r>
            <a:r>
              <a:rPr lang="fr-FR" altLang="en-US" b="1"/>
              <a:t>er</a:t>
            </a:r>
            <a:r>
              <a:rPr lang="en-US" b="1"/>
              <a:t>, recherche</a:t>
            </a:r>
            <a:r>
              <a:rPr lang="fr-FR" altLang="en-US" b="1"/>
              <a:t>r</a:t>
            </a:r>
            <a:r>
              <a:rPr lang="en-US" b="1"/>
              <a:t> et</a:t>
            </a:r>
            <a:r>
              <a:rPr lang="fr-FR" altLang="en-US" b="1"/>
              <a:t> </a:t>
            </a:r>
            <a:r>
              <a:rPr lang="en-US" b="1"/>
              <a:t>invent</a:t>
            </a:r>
            <a:r>
              <a:rPr lang="fr-FR" altLang="en-US" b="1"/>
              <a:t>er</a:t>
            </a:r>
            <a:endParaRPr lang="fr-FR" altLang="en-US" b="1"/>
          </a:p>
          <a:p>
            <a:pPr marL="0" indent="0">
              <a:buNone/>
            </a:pPr>
            <a:r>
              <a:rPr lang="fr-FR" altLang="en-US"/>
              <a:t>L</a:t>
            </a:r>
            <a:r>
              <a:rPr lang="en-US"/>
              <a:t>es arts plastiques couvrent l’ensemble des domaines où s’inventent et se questionnent les formes : 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dessin, peinture, sculpture, photographie, vidéo, création numérique, architecture.</a:t>
            </a:r>
            <a:endParaRPr lang="en-US"/>
          </a:p>
        </p:txBody>
      </p:sp>
      <p:pic>
        <p:nvPicPr>
          <p:cNvPr id="5" name="Content Placeholder 4" descr="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49605" y="365125"/>
            <a:ext cx="11093450" cy="27901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fr-FR" altLang="en-US" b="1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Choisir l’OPTION arts plastiques en SECONDE</a:t>
            </a:r>
            <a:endParaRPr lang="fr-FR" altLang="en-US" b="1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1825"/>
            <a:ext cx="5181600" cy="3650615"/>
          </a:xfrm>
        </p:spPr>
        <p:txBody>
          <a:bodyPr>
            <a:normAutofit/>
          </a:bodyPr>
          <a:p>
            <a:pPr marL="0" indent="0" algn="just">
              <a:buNone/>
            </a:pPr>
            <a:r>
              <a:rPr lang="en-US" sz="4000">
                <a:sym typeface="+mn-ea"/>
              </a:rPr>
              <a:t>Aprés le collège, l’enseignement des arts plastiques peut </a:t>
            </a:r>
            <a:r>
              <a:rPr lang="en-US" sz="4000" u="sng">
                <a:sym typeface="+mn-ea"/>
              </a:rPr>
              <a:t>se poursuivre au lycée, dès la</a:t>
            </a:r>
            <a:r>
              <a:rPr lang="fr-FR" altLang="en-US" sz="4000" u="sng">
                <a:sym typeface="+mn-ea"/>
              </a:rPr>
              <a:t> </a:t>
            </a:r>
            <a:r>
              <a:rPr lang="en-US" sz="4000" u="sng">
                <a:sym typeface="+mn-ea"/>
              </a:rPr>
              <a:t>seconde</a:t>
            </a:r>
            <a:r>
              <a:rPr lang="en-US" sz="4000">
                <a:sym typeface="+mn-ea"/>
              </a:rPr>
              <a:t> puis en première et terminale.</a:t>
            </a:r>
            <a:endParaRPr lang="en-US" sz="4000"/>
          </a:p>
        </p:txBody>
      </p:sp>
      <p:pic>
        <p:nvPicPr>
          <p:cNvPr id="4" name="Content Placeholder 3" descr="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413500" y="1748790"/>
            <a:ext cx="4940300" cy="3803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950"/>
            <a:ext cx="10515600" cy="1021715"/>
          </a:xfrm>
        </p:spPr>
        <p:txBody>
          <a:bodyPr/>
          <a:p>
            <a:pPr algn="ctr"/>
            <a:r>
              <a:rPr lang="fr-FR" altLang="en-US" b="1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APRES LA SECONDE...</a:t>
            </a:r>
            <a:endParaRPr lang="fr-FR" altLang="en-US" b="1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275" y="1129665"/>
            <a:ext cx="7300595" cy="5198745"/>
          </a:xfrm>
        </p:spPr>
        <p:txBody>
          <a:bodyPr>
            <a:normAutofit fontScale="80000"/>
          </a:bodyPr>
          <a:p>
            <a:pPr algn="just">
              <a:buFont typeface="Arial" panose="020B0604020202020204" pitchFamily="34" charset="0"/>
              <a:buChar char="•"/>
            </a:pPr>
            <a:r>
              <a:rPr lang="en-US"/>
              <a:t> </a:t>
            </a:r>
            <a:r>
              <a:rPr lang="en-US" sz="3000">
                <a:solidFill>
                  <a:srgbClr val="FF0000"/>
                </a:solidFill>
              </a:rPr>
              <a:t>La </a:t>
            </a:r>
            <a:r>
              <a:rPr lang="en-US" sz="3555" b="1">
                <a:solidFill>
                  <a:srgbClr val="FF0000"/>
                </a:solidFill>
              </a:rPr>
              <a:t>spécialité</a:t>
            </a:r>
            <a:r>
              <a:rPr lang="en-US" sz="3000">
                <a:solidFill>
                  <a:srgbClr val="FF0000"/>
                </a:solidFill>
              </a:rPr>
              <a:t> arts plastiques</a:t>
            </a:r>
            <a:r>
              <a:rPr lang="en-US" sz="3000"/>
              <a:t> est particulièrement recommandée pour des parcours de formation universitaire et professionnelle dans les domaines de la culture et de la communication, des arts visuels et de la création numérique.</a:t>
            </a:r>
            <a:endParaRPr lang="en-US" sz="300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fr-FR" altLang="en-US" sz="3000"/>
              <a:t>4h/ semaine en première et 6h/ semaine en terminale</a:t>
            </a:r>
            <a:endParaRPr lang="fr-FR" altLang="en-US" sz="300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fr-FR" altLang="en-US" sz="3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 lycéens construisent des projets d'exposition, rencontrent des artistes, découvrent des lieux culturels, participent à des séjours pédagogiques à l'étranger, appréhendent l'art d'hier et pratiquent l'art d'aujourd'hui sous toutes ses formes.</a:t>
            </a:r>
            <a:endParaRPr lang="fr-FR" altLang="en-US" sz="3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000">
                <a:sym typeface="+mn-ea"/>
              </a:rPr>
              <a:t> </a:t>
            </a:r>
            <a:r>
              <a:rPr lang="en-US" sz="3000">
                <a:solidFill>
                  <a:srgbClr val="FF0000"/>
                </a:solidFill>
                <a:sym typeface="+mn-ea"/>
              </a:rPr>
              <a:t>L</a:t>
            </a:r>
            <a:r>
              <a:rPr lang="fr-FR" altLang="en-US" sz="3000">
                <a:solidFill>
                  <a:srgbClr val="FF0000"/>
                </a:solidFill>
                <a:sym typeface="+mn-ea"/>
              </a:rPr>
              <a:t>’</a:t>
            </a:r>
            <a:r>
              <a:rPr lang="fr-FR" altLang="en-US" sz="3500" b="1">
                <a:solidFill>
                  <a:srgbClr val="FF0000"/>
                </a:solidFill>
                <a:sym typeface="+mn-ea"/>
              </a:rPr>
              <a:t>option</a:t>
            </a:r>
            <a:r>
              <a:rPr lang="en-US" sz="3000">
                <a:solidFill>
                  <a:srgbClr val="FF0000"/>
                </a:solidFill>
                <a:sym typeface="+mn-ea"/>
              </a:rPr>
              <a:t> arts plastiques</a:t>
            </a:r>
            <a:r>
              <a:rPr lang="fr-FR" altLang="en-US" sz="3000">
                <a:solidFill>
                  <a:srgbClr val="FF0000"/>
                </a:solidFill>
                <a:sym typeface="+mn-ea"/>
              </a:rPr>
              <a:t> </a:t>
            </a:r>
            <a:endParaRPr lang="fr-FR" altLang="en-US" sz="3000">
              <a:solidFill>
                <a:srgbClr val="FF0000"/>
              </a:solidFill>
              <a:sym typeface="+mn-ea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fr-FR" altLang="en-US" sz="3000">
                <a:solidFill>
                  <a:schemeClr val="tx1"/>
                </a:solidFill>
                <a:effectLst/>
              </a:rPr>
              <a:t>3h/semaine</a:t>
            </a:r>
            <a:endParaRPr lang="fr-FR" altLang="en-US" sz="3000">
              <a:solidFill>
                <a:schemeClr val="tx1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fr-FR" altLang="en-US" sz="3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fr-FR" altLang="en-US" sz="3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Content Placeholder 4" descr="IMG_20201118_103219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820660" y="1198880"/>
            <a:ext cx="3693795" cy="49269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0255" y="376555"/>
            <a:ext cx="5605145" cy="1967865"/>
          </a:xfrm>
        </p:spPr>
        <p:txBody>
          <a:bodyPr/>
          <a:p>
            <a:pPr algn="ctr"/>
            <a:r>
              <a:rPr lang="en-US" b="1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ETUDES POST BAC ENVISAGEABLES</a:t>
            </a:r>
            <a:endParaRPr lang="en-US" b="1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684780"/>
            <a:ext cx="2461260" cy="3021965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fr-FR" altLang="en-US" sz="1800" b="1">
                <a:solidFill>
                  <a:srgbClr val="FF0000"/>
                </a:solidFill>
              </a:rPr>
              <a:t>Ecole des Beaux arts: </a:t>
            </a:r>
            <a:endParaRPr lang="fr-FR" altLang="en-US" sz="1800" b="1">
              <a:solidFill>
                <a:srgbClr val="FF0000"/>
              </a:solidFill>
            </a:endParaRPr>
          </a:p>
          <a:p>
            <a:r>
              <a:rPr lang="fr-FR" altLang="en-US" sz="1800"/>
              <a:t>Vers les métiers de la</a:t>
            </a:r>
            <a:endParaRPr lang="fr-FR" altLang="en-US" sz="1800"/>
          </a:p>
          <a:p>
            <a:pPr marL="0" indent="0">
              <a:buNone/>
            </a:pPr>
            <a:r>
              <a:rPr lang="fr-FR" altLang="en-US" sz="1800"/>
              <a:t> création artistique, de </a:t>
            </a:r>
            <a:endParaRPr lang="fr-FR" altLang="en-US" sz="1800"/>
          </a:p>
          <a:p>
            <a:pPr marL="0" indent="0">
              <a:buNone/>
            </a:pPr>
            <a:r>
              <a:rPr lang="fr-FR" altLang="en-US" sz="1800"/>
              <a:t>la communication, de</a:t>
            </a:r>
            <a:endParaRPr lang="fr-FR" altLang="en-US" sz="1800"/>
          </a:p>
          <a:p>
            <a:pPr marL="0" indent="0">
              <a:buNone/>
            </a:pPr>
            <a:r>
              <a:rPr lang="fr-FR" altLang="en-US" sz="1800"/>
              <a:t>l’architecture intérieure,</a:t>
            </a:r>
            <a:endParaRPr lang="fr-FR" altLang="en-US" sz="1800"/>
          </a:p>
          <a:p>
            <a:pPr marL="0" indent="0">
              <a:buNone/>
            </a:pPr>
            <a:r>
              <a:rPr lang="fr-FR" altLang="en-US" sz="1800"/>
              <a:t> de l’architecture, du </a:t>
            </a:r>
            <a:endParaRPr lang="fr-FR" altLang="en-US" sz="1800"/>
          </a:p>
          <a:p>
            <a:pPr marL="0" indent="0">
              <a:buNone/>
            </a:pPr>
            <a:r>
              <a:rPr lang="fr-FR" altLang="en-US" sz="1800"/>
              <a:t>design…</a:t>
            </a:r>
            <a:endParaRPr lang="fr-FR" altLang="en-US" sz="18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4660" y="2731135"/>
            <a:ext cx="2011045" cy="283845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sz="1700" b="1">
                <a:solidFill>
                  <a:srgbClr val="FF0000"/>
                </a:solidFill>
              </a:rPr>
              <a:t>Université arts</a:t>
            </a:r>
            <a:endParaRPr lang="en-US" sz="1700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700" b="1">
                <a:solidFill>
                  <a:srgbClr val="FF0000"/>
                </a:solidFill>
              </a:rPr>
              <a:t>plastiques</a:t>
            </a:r>
            <a:r>
              <a:rPr lang="fr-FR" altLang="en-US" sz="1700" b="1">
                <a:solidFill>
                  <a:srgbClr val="FF0000"/>
                </a:solidFill>
              </a:rPr>
              <a:t>:</a:t>
            </a:r>
            <a:endParaRPr lang="en-US" sz="1700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700"/>
              <a:t>Vers les métiers de</a:t>
            </a:r>
            <a:endParaRPr lang="en-US" sz="1700"/>
          </a:p>
          <a:p>
            <a:pPr marL="0" indent="0">
              <a:buNone/>
            </a:pPr>
            <a:r>
              <a:rPr lang="en-US" sz="1700"/>
              <a:t>l’enseignement, de </a:t>
            </a:r>
            <a:endParaRPr lang="en-US" sz="1700"/>
          </a:p>
          <a:p>
            <a:pPr marL="0" indent="0">
              <a:buNone/>
            </a:pPr>
            <a:r>
              <a:rPr lang="en-US" sz="1700"/>
              <a:t>la</a:t>
            </a:r>
            <a:r>
              <a:rPr lang="fr-FR" altLang="en-US" sz="1700"/>
              <a:t> </a:t>
            </a:r>
            <a:r>
              <a:rPr lang="en-US" sz="1700"/>
              <a:t>recherche en arts</a:t>
            </a:r>
            <a:endParaRPr lang="en-US" sz="1700"/>
          </a:p>
          <a:p>
            <a:pPr marL="0" indent="0">
              <a:buNone/>
            </a:pPr>
            <a:r>
              <a:rPr lang="en-US" sz="1700"/>
              <a:t>plastiques, de</a:t>
            </a:r>
            <a:endParaRPr lang="en-US" sz="1700"/>
          </a:p>
          <a:p>
            <a:pPr marL="0" indent="0">
              <a:buNone/>
            </a:pPr>
            <a:r>
              <a:rPr lang="en-US" sz="1700"/>
              <a:t>l’animation …</a:t>
            </a:r>
            <a:endParaRPr lang="en-US" sz="1700"/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7219315" y="1952625"/>
            <a:ext cx="3364230" cy="2421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altLang="en-US" sz="1800"/>
          </a:p>
        </p:txBody>
      </p:sp>
      <p:sp>
        <p:nvSpPr>
          <p:cNvPr id="8" name="Content Placeholder 3"/>
          <p:cNvSpPr>
            <a:spLocks noGrp="1"/>
          </p:cNvSpPr>
          <p:nvPr/>
        </p:nvSpPr>
        <p:spPr>
          <a:xfrm>
            <a:off x="6644005" y="1825625"/>
            <a:ext cx="2608580" cy="2838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/>
        </p:nvSpPr>
        <p:spPr>
          <a:xfrm>
            <a:off x="5005705" y="2592705"/>
            <a:ext cx="2608580" cy="3933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altLang="en-US" sz="1800" b="1">
                <a:solidFill>
                  <a:srgbClr val="FF0000"/>
                </a:solidFill>
              </a:rPr>
              <a:t>Ecoles arts appliqués:</a:t>
            </a:r>
            <a:endParaRPr lang="fr-FR" altLang="en-US" sz="1800" b="1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fr-FR" altLang="en-US" sz="1800"/>
              <a:t>Vers les métiers de</a:t>
            </a:r>
            <a:endParaRPr lang="fr-FR" altLang="en-US" sz="1800"/>
          </a:p>
          <a:p>
            <a:pPr marL="0" indent="0" algn="just">
              <a:buNone/>
            </a:pPr>
            <a:r>
              <a:rPr lang="fr-FR" altLang="en-US" sz="1800"/>
              <a:t>l’artisanat, de la</a:t>
            </a:r>
            <a:endParaRPr lang="fr-FR" altLang="en-US" sz="1800"/>
          </a:p>
          <a:p>
            <a:pPr marL="0" indent="0" algn="just">
              <a:buNone/>
            </a:pPr>
            <a:r>
              <a:rPr lang="fr-FR" altLang="en-US" sz="1800"/>
              <a:t>communication,</a:t>
            </a:r>
            <a:endParaRPr lang="fr-FR" altLang="en-US" sz="1800"/>
          </a:p>
          <a:p>
            <a:pPr marL="0" indent="0" algn="just">
              <a:buNone/>
            </a:pPr>
            <a:r>
              <a:rPr lang="fr-FR" altLang="en-US" sz="1800"/>
              <a:t>l’application de savoir</a:t>
            </a:r>
            <a:endParaRPr lang="fr-FR" altLang="en-US" sz="1800"/>
          </a:p>
          <a:p>
            <a:pPr marL="0" indent="0" algn="just">
              <a:buNone/>
            </a:pPr>
            <a:r>
              <a:rPr lang="fr-FR" altLang="en-US" sz="1800"/>
              <a:t>faire artistiques et</a:t>
            </a:r>
            <a:endParaRPr lang="fr-FR" altLang="en-US" sz="1800"/>
          </a:p>
          <a:p>
            <a:pPr marL="0" indent="0" algn="just">
              <a:buNone/>
            </a:pPr>
            <a:r>
              <a:rPr lang="fr-FR" altLang="en-US" sz="1800"/>
              <a:t>techniques (pub,</a:t>
            </a:r>
            <a:endParaRPr lang="fr-FR" altLang="en-US" sz="1800"/>
          </a:p>
          <a:p>
            <a:pPr marL="0" indent="0" algn="just">
              <a:buNone/>
            </a:pPr>
            <a:r>
              <a:rPr lang="fr-FR" altLang="en-US" sz="1800"/>
              <a:t>design, photo,</a:t>
            </a:r>
            <a:endParaRPr lang="fr-FR" altLang="en-US" sz="1800"/>
          </a:p>
          <a:p>
            <a:pPr marL="0" indent="0" algn="just">
              <a:buNone/>
            </a:pPr>
            <a:r>
              <a:rPr lang="fr-FR" altLang="en-US" sz="1800"/>
              <a:t>architecture d’intérieur…).</a:t>
            </a:r>
            <a:endParaRPr lang="fr-FR" altLang="en-US" sz="1800"/>
          </a:p>
        </p:txBody>
      </p:sp>
      <p:sp>
        <p:nvSpPr>
          <p:cNvPr id="10" name="Content Placeholder 3"/>
          <p:cNvSpPr>
            <a:spLocks noGrp="1"/>
          </p:cNvSpPr>
          <p:nvPr/>
        </p:nvSpPr>
        <p:spPr>
          <a:xfrm>
            <a:off x="7614285" y="2684780"/>
            <a:ext cx="2213610" cy="2931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en-US" sz="1900" b="1">
                <a:solidFill>
                  <a:srgbClr val="FF0000"/>
                </a:solidFill>
              </a:rPr>
              <a:t>Université histoire de l’art :</a:t>
            </a:r>
            <a:endParaRPr lang="fr-FR" altLang="en-US" sz="1900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altLang="en-US" sz="1900"/>
              <a:t>Vers les métiers de</a:t>
            </a:r>
            <a:endParaRPr lang="fr-FR" altLang="en-US" sz="1900"/>
          </a:p>
          <a:p>
            <a:pPr marL="0" indent="0">
              <a:buNone/>
            </a:pPr>
            <a:r>
              <a:rPr lang="fr-FR" altLang="en-US" sz="1900"/>
              <a:t> la conservation, de</a:t>
            </a:r>
            <a:endParaRPr lang="fr-FR" altLang="en-US" sz="1900"/>
          </a:p>
          <a:p>
            <a:pPr marL="0" indent="0">
              <a:buNone/>
            </a:pPr>
            <a:r>
              <a:rPr lang="fr-FR" altLang="en-US" sz="1900"/>
              <a:t> la médiation </a:t>
            </a:r>
            <a:endParaRPr lang="fr-FR" altLang="en-US" sz="1900"/>
          </a:p>
          <a:p>
            <a:pPr marL="0" indent="0">
              <a:buNone/>
            </a:pPr>
            <a:r>
              <a:rPr lang="fr-FR" altLang="en-US" sz="1900"/>
              <a:t>culturelle, de la </a:t>
            </a:r>
            <a:endParaRPr lang="fr-FR" altLang="en-US" sz="1900"/>
          </a:p>
          <a:p>
            <a:pPr marL="0" indent="0">
              <a:buNone/>
            </a:pPr>
            <a:r>
              <a:rPr lang="fr-FR" altLang="en-US" sz="1900"/>
              <a:t>restauration, du</a:t>
            </a:r>
            <a:endParaRPr lang="fr-FR" altLang="en-US" sz="1900"/>
          </a:p>
          <a:p>
            <a:pPr marL="0" indent="0">
              <a:buNone/>
            </a:pPr>
            <a:r>
              <a:rPr lang="fr-FR" altLang="en-US" sz="1900"/>
              <a:t>journalisme …</a:t>
            </a:r>
            <a:endParaRPr lang="fr-FR" altLang="en-US" sz="1900"/>
          </a:p>
        </p:txBody>
      </p:sp>
      <p:sp>
        <p:nvSpPr>
          <p:cNvPr id="11" name="Content Placeholder 3"/>
          <p:cNvSpPr>
            <a:spLocks noGrp="1"/>
          </p:cNvSpPr>
          <p:nvPr/>
        </p:nvSpPr>
        <p:spPr>
          <a:xfrm>
            <a:off x="9761220" y="2776220"/>
            <a:ext cx="2056130" cy="2838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altLang="en-US" sz="2570"/>
          </a:p>
        </p:txBody>
      </p:sp>
      <p:sp>
        <p:nvSpPr>
          <p:cNvPr id="12" name="Text Box 11"/>
          <p:cNvSpPr txBox="1"/>
          <p:nvPr/>
        </p:nvSpPr>
        <p:spPr>
          <a:xfrm>
            <a:off x="10098405" y="2684780"/>
            <a:ext cx="179451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b="1">
                <a:solidFill>
                  <a:srgbClr val="FF0000"/>
                </a:solidFill>
              </a:rPr>
              <a:t>Autres</a:t>
            </a:r>
            <a:r>
              <a:rPr lang="fr-FR" altLang="en-US" b="1">
                <a:solidFill>
                  <a:srgbClr val="FF0000"/>
                </a:solidFill>
              </a:rPr>
              <a:t>:</a:t>
            </a:r>
            <a:endParaRPr lang="en-US" b="1">
              <a:solidFill>
                <a:srgbClr val="FF0000"/>
              </a:solidFill>
            </a:endParaRPr>
          </a:p>
          <a:p>
            <a:r>
              <a:rPr lang="en-US"/>
              <a:t>Voir prépa</a:t>
            </a:r>
            <a:r>
              <a:rPr lang="fr-FR" altLang="en-US"/>
              <a:t> </a:t>
            </a:r>
            <a:r>
              <a:rPr lang="en-US"/>
              <a:t>littéraire</a:t>
            </a:r>
            <a:r>
              <a:rPr lang="fr-FR" altLang="en-US"/>
              <a:t> </a:t>
            </a:r>
            <a:r>
              <a:rPr lang="en-US"/>
              <a:t>(Khâgne,</a:t>
            </a:r>
            <a:r>
              <a:rPr lang="fr-FR" altLang="en-US"/>
              <a:t> </a:t>
            </a:r>
            <a:r>
              <a:rPr lang="en-US"/>
              <a:t>Hypokhâgne</a:t>
            </a:r>
            <a:endParaRPr lang="en-US"/>
          </a:p>
          <a:p>
            <a:r>
              <a:rPr lang="en-US"/>
              <a:t>option arts</a:t>
            </a:r>
            <a:r>
              <a:rPr lang="fr-FR" altLang="en-US"/>
              <a:t> </a:t>
            </a:r>
            <a:r>
              <a:rPr lang="en-US"/>
              <a:t>plastiques</a:t>
            </a:r>
            <a:endParaRPr lang="en-US"/>
          </a:p>
          <a:p>
            <a:r>
              <a:rPr lang="en-US"/>
              <a:t>Voir aussi arts</a:t>
            </a:r>
            <a:endParaRPr lang="en-US"/>
          </a:p>
          <a:p>
            <a:r>
              <a:rPr lang="en-US"/>
              <a:t>du spectacle et</a:t>
            </a:r>
            <a:r>
              <a:rPr lang="fr-FR" altLang="en-US"/>
              <a:t> </a:t>
            </a:r>
            <a:r>
              <a:rPr lang="en-US"/>
              <a:t>audiovisuel.</a:t>
            </a:r>
            <a:endParaRPr lang="en-US"/>
          </a:p>
        </p:txBody>
      </p:sp>
      <p:pic>
        <p:nvPicPr>
          <p:cNvPr id="13" name="Picture 12" descr="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895" y="273685"/>
            <a:ext cx="4999990" cy="22955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410"/>
            <a:ext cx="10515600" cy="1325563"/>
          </a:xfrm>
        </p:spPr>
        <p:txBody>
          <a:bodyPr/>
          <a:p>
            <a:pPr algn="ctr"/>
            <a:r>
              <a:rPr lang="fr-FR" altLang="en-US" b="1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ENVIE DE FAIRE DES ARTS PLASTIQUES?</a:t>
            </a:r>
            <a:endParaRPr lang="fr-FR" altLang="en-US" b="1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245" y="1431290"/>
            <a:ext cx="5554345" cy="310451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fr-FR" altLang="en-US" sz="3200"/>
              <a:t>Si vous êtes intéressés</a:t>
            </a:r>
            <a:endParaRPr lang="fr-FR" altLang="en-US" sz="3200"/>
          </a:p>
          <a:p>
            <a:pPr marL="0" indent="0">
              <a:buNone/>
            </a:pPr>
            <a:r>
              <a:rPr lang="fr-FR" altLang="en-US" sz="3200"/>
              <a:t>Vous pouvez contacter le professeur Mle Bénévent (salle 323)</a:t>
            </a:r>
            <a:endParaRPr lang="fr-FR" altLang="en-US" sz="3200"/>
          </a:p>
          <a:p>
            <a:pPr marL="0" indent="0">
              <a:buNone/>
            </a:pPr>
            <a:r>
              <a:rPr lang="fr-FR" altLang="en-US" sz="3200"/>
              <a:t>joignable sur l’ENT ou par mail </a:t>
            </a:r>
            <a:r>
              <a:rPr lang="fr-FR" altLang="en-US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magali.benevent@ac-versailles.fr</a:t>
            </a:r>
            <a:endParaRPr lang="fr-FR" altLang="en-US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0" indent="0">
              <a:buNone/>
            </a:pPr>
            <a:endParaRPr lang="fr-FR" altLang="en-US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pic>
        <p:nvPicPr>
          <p:cNvPr id="5" name="Content Placeholder 4" descr="7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188710" y="1431290"/>
            <a:ext cx="5342890" cy="3011805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/>
        </p:nvSpPr>
        <p:spPr>
          <a:xfrm>
            <a:off x="1505585" y="4785360"/>
            <a:ext cx="9528175" cy="1617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ENVOYEZ votre LETTRE DE MOTIVATION</a:t>
            </a:r>
            <a:r>
              <a:rPr lang="fr-FR" altLang="en-US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à ces deux adresses:</a:t>
            </a:r>
            <a:endParaRPr lang="fr-FR" altLang="en-US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0" indent="0">
              <a:buNone/>
            </a:pPr>
            <a:r>
              <a:rPr lang="fr-FR" altLang="en-US">
                <a:solidFill>
                  <a:srgbClr val="FF0000"/>
                </a:solidFill>
              </a:rPr>
              <a:t>078254u@ac-versailles.fr</a:t>
            </a:r>
            <a:endParaRPr lang="fr-FR" altLang="en-US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altLang="en-US">
                <a:solidFill>
                  <a:srgbClr val="FF0000"/>
                </a:solidFill>
              </a:rPr>
              <a:t>magali.benevent@ac-versailles.fr </a:t>
            </a:r>
            <a:endParaRPr lang="fr-FR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2618</Words>
  <Application>WPS Presentation</Application>
  <PresentationFormat>Grand écran</PresentationFormat>
  <Paragraphs>95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Thème Office</vt:lpstr>
      <vt:lpstr>LES ARTS PLASTIQUES AU CORBUSIER</vt:lpstr>
      <vt:lpstr>- PRATIQUE SINGULIERE,  - RECHERCHES et EXPERIMENTATIONS - PLAISIR - TRAVAIL</vt:lpstr>
      <vt:lpstr>PowerPoint 演示文稿</vt:lpstr>
      <vt:lpstr>PowerPoint 演示文稿</vt:lpstr>
      <vt:lpstr>Choisir l’OPTION arts plastiques en SECONDE</vt:lpstr>
      <vt:lpstr>APRES LA SECONDE...</vt:lpstr>
      <vt:lpstr>ETUDES POST BAC ENVISAGEABLES</vt:lpstr>
      <vt:lpstr>ENVIE DE FAIRE DES ARTS PLASTIQUES?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ARTS PLASTIQUES AU LYCEE</dc:title>
  <dc:creator>Administrateur</dc:creator>
  <cp:lastModifiedBy>magar</cp:lastModifiedBy>
  <cp:revision>6</cp:revision>
  <dcterms:created xsi:type="dcterms:W3CDTF">2021-02-05T17:24:00Z</dcterms:created>
  <dcterms:modified xsi:type="dcterms:W3CDTF">2022-03-23T21:25:16Z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1033-11.2.0.10451</vt:lpwstr>
  </property>
  <property fmtid="{D5CDD505-2E9C-101B-9397-08002B2CF9AE}" pid="3" name="ICV">
    <vt:lpwstr>DFD678C281744041A9930B14994D8BA9</vt:lpwstr>
  </property>
</Properties>
</file>